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86" r:id="rId4"/>
    <p:sldId id="285" r:id="rId5"/>
    <p:sldId id="279" r:id="rId6"/>
    <p:sldId id="258" r:id="rId7"/>
    <p:sldId id="259" r:id="rId8"/>
    <p:sldId id="260" r:id="rId9"/>
    <p:sldId id="261" r:id="rId10"/>
    <p:sldId id="273" r:id="rId11"/>
    <p:sldId id="278" r:id="rId12"/>
    <p:sldId id="283" r:id="rId13"/>
    <p:sldId id="262" r:id="rId14"/>
    <p:sldId id="280" r:id="rId15"/>
    <p:sldId id="281" r:id="rId16"/>
    <p:sldId id="282" r:id="rId17"/>
    <p:sldId id="284" r:id="rId18"/>
    <p:sldId id="263" r:id="rId19"/>
    <p:sldId id="264" r:id="rId20"/>
    <p:sldId id="266" r:id="rId21"/>
    <p:sldId id="267" r:id="rId22"/>
    <p:sldId id="268" r:id="rId23"/>
    <p:sldId id="269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20BA5-EDDC-4A08-B640-85C0F0320B48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C8869E-365F-48CA-A387-E5E61578287A}">
      <dgm:prSet phldrT="[Text]" custT="1"/>
      <dgm:spPr/>
      <dgm:t>
        <a:bodyPr/>
        <a:lstStyle/>
        <a:p>
          <a:r>
            <a:rPr lang="en-US" sz="2400" dirty="0" smtClean="0"/>
            <a:t>Planning</a:t>
          </a:r>
          <a:endParaRPr lang="en-US" sz="2400" dirty="0"/>
        </a:p>
      </dgm:t>
    </dgm:pt>
    <dgm:pt modelId="{02C8B89A-EF17-4B9E-BF5A-5FF362AB272F}" type="parTrans" cxnId="{9BE5F897-0FDC-4D5A-89CF-6F174D648E68}">
      <dgm:prSet/>
      <dgm:spPr/>
      <dgm:t>
        <a:bodyPr/>
        <a:lstStyle/>
        <a:p>
          <a:endParaRPr lang="en-US"/>
        </a:p>
      </dgm:t>
    </dgm:pt>
    <dgm:pt modelId="{AB80A588-D6B4-4A84-8CD6-9ED9D19FB430}" type="sibTrans" cxnId="{9BE5F897-0FDC-4D5A-89CF-6F174D648E68}">
      <dgm:prSet/>
      <dgm:spPr/>
      <dgm:t>
        <a:bodyPr/>
        <a:lstStyle/>
        <a:p>
          <a:endParaRPr lang="en-US"/>
        </a:p>
      </dgm:t>
    </dgm:pt>
    <dgm:pt modelId="{DB0E7CD1-BFB4-4449-B76C-E5E55018268D}">
      <dgm:prSet phldrT="[Text]" custT="1"/>
      <dgm:spPr/>
      <dgm:t>
        <a:bodyPr/>
        <a:lstStyle/>
        <a:p>
          <a:r>
            <a:rPr lang="en-US" sz="1600" dirty="0" smtClean="0"/>
            <a:t>Defined Scope</a:t>
          </a:r>
          <a:endParaRPr lang="en-US" sz="1600" dirty="0"/>
        </a:p>
      </dgm:t>
    </dgm:pt>
    <dgm:pt modelId="{8B5C658B-844A-40BE-8AF0-2FFABED5E529}" type="parTrans" cxnId="{7CF616AF-EE7B-4F2A-8FC7-9703CDEA8DF9}">
      <dgm:prSet/>
      <dgm:spPr/>
      <dgm:t>
        <a:bodyPr/>
        <a:lstStyle/>
        <a:p>
          <a:endParaRPr lang="en-US"/>
        </a:p>
      </dgm:t>
    </dgm:pt>
    <dgm:pt modelId="{6E05ACB4-D902-4481-BAE8-622B0A5F87E8}" type="sibTrans" cxnId="{7CF616AF-EE7B-4F2A-8FC7-9703CDEA8DF9}">
      <dgm:prSet/>
      <dgm:spPr/>
      <dgm:t>
        <a:bodyPr/>
        <a:lstStyle/>
        <a:p>
          <a:endParaRPr lang="en-US"/>
        </a:p>
      </dgm:t>
    </dgm:pt>
    <dgm:pt modelId="{5CB27A98-EA88-47B0-B119-D5A9F5A0347F}">
      <dgm:prSet phldrT="[Text]" custT="1"/>
      <dgm:spPr/>
      <dgm:t>
        <a:bodyPr/>
        <a:lstStyle/>
        <a:p>
          <a:r>
            <a:rPr lang="en-US" sz="2400" dirty="0" smtClean="0"/>
            <a:t>Analysis</a:t>
          </a:r>
          <a:endParaRPr lang="en-US" sz="2400" dirty="0"/>
        </a:p>
      </dgm:t>
    </dgm:pt>
    <dgm:pt modelId="{1E863EB3-3007-47DB-97F8-508B51AA766E}" type="parTrans" cxnId="{4E2E386E-0D8F-4DD9-91FE-5CF902D46893}">
      <dgm:prSet/>
      <dgm:spPr/>
      <dgm:t>
        <a:bodyPr/>
        <a:lstStyle/>
        <a:p>
          <a:endParaRPr lang="en-US"/>
        </a:p>
      </dgm:t>
    </dgm:pt>
    <dgm:pt modelId="{2F63D491-C614-4D31-A0A9-FCEFAC484AF4}" type="sibTrans" cxnId="{4E2E386E-0D8F-4DD9-91FE-5CF902D46893}">
      <dgm:prSet/>
      <dgm:spPr/>
      <dgm:t>
        <a:bodyPr/>
        <a:lstStyle/>
        <a:p>
          <a:endParaRPr lang="en-US"/>
        </a:p>
      </dgm:t>
    </dgm:pt>
    <dgm:pt modelId="{F38CAD4C-4203-4784-9169-4CCF110F3252}">
      <dgm:prSet phldrT="[Text]" custT="1"/>
      <dgm:spPr/>
      <dgm:t>
        <a:bodyPr/>
        <a:lstStyle/>
        <a:p>
          <a:r>
            <a:rPr lang="en-US" sz="1800" dirty="0" smtClean="0"/>
            <a:t>Gathered data from Data.Gov</a:t>
          </a:r>
          <a:endParaRPr lang="en-US" sz="1800" dirty="0"/>
        </a:p>
      </dgm:t>
    </dgm:pt>
    <dgm:pt modelId="{F66A2D6B-2F44-4F6B-B85D-FE89DEF75E2C}" type="parTrans" cxnId="{6FB1C4DE-B3C4-4BA3-93F2-4A11BEF1776C}">
      <dgm:prSet/>
      <dgm:spPr/>
      <dgm:t>
        <a:bodyPr/>
        <a:lstStyle/>
        <a:p>
          <a:endParaRPr lang="en-US"/>
        </a:p>
      </dgm:t>
    </dgm:pt>
    <dgm:pt modelId="{55D6B1BD-BA4D-4DD6-A90C-4B52B3B9F905}" type="sibTrans" cxnId="{6FB1C4DE-B3C4-4BA3-93F2-4A11BEF1776C}">
      <dgm:prSet/>
      <dgm:spPr/>
      <dgm:t>
        <a:bodyPr/>
        <a:lstStyle/>
        <a:p>
          <a:endParaRPr lang="en-US"/>
        </a:p>
      </dgm:t>
    </dgm:pt>
    <dgm:pt modelId="{F225613A-9D27-43DF-8212-A67F92DBC91D}">
      <dgm:prSet phldrT="[Text]" custT="1"/>
      <dgm:spPr/>
      <dgm:t>
        <a:bodyPr/>
        <a:lstStyle/>
        <a:p>
          <a:r>
            <a:rPr lang="en-US" sz="2400" dirty="0" smtClean="0"/>
            <a:t>Design</a:t>
          </a:r>
          <a:endParaRPr lang="en-US" sz="2400" dirty="0"/>
        </a:p>
      </dgm:t>
    </dgm:pt>
    <dgm:pt modelId="{786145E8-B28E-47B0-8B00-61F39E5AA604}" type="parTrans" cxnId="{E7999938-F448-48F8-9330-FDA53F296BA0}">
      <dgm:prSet/>
      <dgm:spPr/>
      <dgm:t>
        <a:bodyPr/>
        <a:lstStyle/>
        <a:p>
          <a:endParaRPr lang="en-US"/>
        </a:p>
      </dgm:t>
    </dgm:pt>
    <dgm:pt modelId="{9EA17160-9BDC-41DB-8BA2-30BFB47D6C44}" type="sibTrans" cxnId="{E7999938-F448-48F8-9330-FDA53F296BA0}">
      <dgm:prSet/>
      <dgm:spPr/>
      <dgm:t>
        <a:bodyPr/>
        <a:lstStyle/>
        <a:p>
          <a:endParaRPr lang="en-US"/>
        </a:p>
      </dgm:t>
    </dgm:pt>
    <dgm:pt modelId="{B967976A-E43C-42C8-B159-305E767C8D08}">
      <dgm:prSet phldrT="[Text]" custT="1"/>
      <dgm:spPr/>
      <dgm:t>
        <a:bodyPr/>
        <a:lstStyle/>
        <a:p>
          <a:r>
            <a:rPr lang="en-US" sz="1600" dirty="0" smtClean="0"/>
            <a:t>Gathered required softwares such as Microsoft Azure HDInsight Cluster, Azure Management studio, Power BI, Tableau</a:t>
          </a:r>
          <a:endParaRPr lang="en-US" sz="1600" dirty="0"/>
        </a:p>
      </dgm:t>
    </dgm:pt>
    <dgm:pt modelId="{1E000EA0-813E-48C6-A3E2-72E8E973EF0B}" type="parTrans" cxnId="{EA660175-632C-42DD-8455-ADB5D6FBBBC0}">
      <dgm:prSet/>
      <dgm:spPr/>
      <dgm:t>
        <a:bodyPr/>
        <a:lstStyle/>
        <a:p>
          <a:endParaRPr lang="en-US"/>
        </a:p>
      </dgm:t>
    </dgm:pt>
    <dgm:pt modelId="{17B3641A-AFB1-4DEE-B4A3-292171AE415B}" type="sibTrans" cxnId="{EA660175-632C-42DD-8455-ADB5D6FBBBC0}">
      <dgm:prSet/>
      <dgm:spPr/>
      <dgm:t>
        <a:bodyPr/>
        <a:lstStyle/>
        <a:p>
          <a:endParaRPr lang="en-US"/>
        </a:p>
      </dgm:t>
    </dgm:pt>
    <dgm:pt modelId="{66107526-80D5-4E2F-826A-3AC881828B37}">
      <dgm:prSet custT="1"/>
      <dgm:spPr/>
      <dgm:t>
        <a:bodyPr/>
        <a:lstStyle/>
        <a:p>
          <a:r>
            <a:rPr lang="en-US" sz="2800" dirty="0" smtClean="0"/>
            <a:t>Testing</a:t>
          </a:r>
          <a:endParaRPr lang="en-US" sz="2800" dirty="0"/>
        </a:p>
      </dgm:t>
    </dgm:pt>
    <dgm:pt modelId="{F6387FE4-5737-4F5F-8945-39B5326EFC11}" type="parTrans" cxnId="{A8EE461C-285D-4CFB-A106-4DD6EF51FDCD}">
      <dgm:prSet/>
      <dgm:spPr/>
      <dgm:t>
        <a:bodyPr/>
        <a:lstStyle/>
        <a:p>
          <a:endParaRPr lang="en-US"/>
        </a:p>
      </dgm:t>
    </dgm:pt>
    <dgm:pt modelId="{65C13ED0-8C52-4406-BD99-7AE16695CF3B}" type="sibTrans" cxnId="{A8EE461C-285D-4CFB-A106-4DD6EF51FDCD}">
      <dgm:prSet/>
      <dgm:spPr/>
      <dgm:t>
        <a:bodyPr/>
        <a:lstStyle/>
        <a:p>
          <a:endParaRPr lang="en-US"/>
        </a:p>
      </dgm:t>
    </dgm:pt>
    <dgm:pt modelId="{62A7ECE3-3F94-451E-8F4B-1213C0F96FE9}">
      <dgm:prSet phldrT="[Text]" custT="1"/>
      <dgm:spPr/>
      <dgm:t>
        <a:bodyPr/>
        <a:lstStyle/>
        <a:p>
          <a:r>
            <a:rPr lang="en-US" sz="1600" dirty="0" smtClean="0"/>
            <a:t>Requirement Gathering</a:t>
          </a:r>
          <a:endParaRPr lang="en-US" sz="1600" dirty="0"/>
        </a:p>
      </dgm:t>
    </dgm:pt>
    <dgm:pt modelId="{180CFBC3-C4CA-48B3-8228-583A765DE654}" type="parTrans" cxnId="{2394610F-ABAA-4880-8BEC-4C7FD177C1B6}">
      <dgm:prSet/>
      <dgm:spPr/>
      <dgm:t>
        <a:bodyPr/>
        <a:lstStyle/>
        <a:p>
          <a:endParaRPr lang="en-US"/>
        </a:p>
      </dgm:t>
    </dgm:pt>
    <dgm:pt modelId="{2D28A998-C3D9-46CD-A928-391EF7A3FF04}" type="sibTrans" cxnId="{2394610F-ABAA-4880-8BEC-4C7FD177C1B6}">
      <dgm:prSet/>
      <dgm:spPr/>
      <dgm:t>
        <a:bodyPr/>
        <a:lstStyle/>
        <a:p>
          <a:endParaRPr lang="en-US"/>
        </a:p>
      </dgm:t>
    </dgm:pt>
    <dgm:pt modelId="{BDA11256-76DC-40E2-ACD6-49925035598B}">
      <dgm:prSet phldrT="[Text]" custT="1"/>
      <dgm:spPr/>
      <dgm:t>
        <a:bodyPr/>
        <a:lstStyle/>
        <a:p>
          <a:r>
            <a:rPr lang="en-US" sz="1600" dirty="0" smtClean="0"/>
            <a:t>Time Estimation</a:t>
          </a:r>
          <a:endParaRPr lang="en-US" sz="1600" dirty="0"/>
        </a:p>
      </dgm:t>
    </dgm:pt>
    <dgm:pt modelId="{2EC4B80F-66C6-4515-99E1-CABB9C32096E}" type="parTrans" cxnId="{34FBAFF0-6F1F-4817-A3A2-7C75C51BB839}">
      <dgm:prSet/>
      <dgm:spPr/>
      <dgm:t>
        <a:bodyPr/>
        <a:lstStyle/>
        <a:p>
          <a:endParaRPr lang="en-US"/>
        </a:p>
      </dgm:t>
    </dgm:pt>
    <dgm:pt modelId="{DF4E8A39-4DE0-4CCE-8456-743C33D1752D}" type="sibTrans" cxnId="{34FBAFF0-6F1F-4817-A3A2-7C75C51BB839}">
      <dgm:prSet/>
      <dgm:spPr/>
      <dgm:t>
        <a:bodyPr/>
        <a:lstStyle/>
        <a:p>
          <a:endParaRPr lang="en-US"/>
        </a:p>
      </dgm:t>
    </dgm:pt>
    <dgm:pt modelId="{590760A0-4AD3-4266-AC48-0D58CAE201CC}">
      <dgm:prSet phldrT="[Text]" custT="1"/>
      <dgm:spPr/>
      <dgm:t>
        <a:bodyPr/>
        <a:lstStyle/>
        <a:p>
          <a:endParaRPr lang="en-US" sz="1800" dirty="0"/>
        </a:p>
      </dgm:t>
    </dgm:pt>
    <dgm:pt modelId="{6678F568-2E6C-423C-BB8F-77F12C414C7E}" type="parTrans" cxnId="{95185371-6D15-48BE-BA27-EBEB39948D21}">
      <dgm:prSet/>
      <dgm:spPr/>
      <dgm:t>
        <a:bodyPr/>
        <a:lstStyle/>
        <a:p>
          <a:endParaRPr lang="en-US"/>
        </a:p>
      </dgm:t>
    </dgm:pt>
    <dgm:pt modelId="{B9BE40D5-3A65-470F-A688-4219E7A38E3E}" type="sibTrans" cxnId="{95185371-6D15-48BE-BA27-EBEB39948D21}">
      <dgm:prSet/>
      <dgm:spPr/>
      <dgm:t>
        <a:bodyPr/>
        <a:lstStyle/>
        <a:p>
          <a:endParaRPr lang="en-US"/>
        </a:p>
      </dgm:t>
    </dgm:pt>
    <dgm:pt modelId="{5C82DA28-B72A-4C7F-85CB-4423EB1507B8}">
      <dgm:prSet custT="1"/>
      <dgm:spPr/>
      <dgm:t>
        <a:bodyPr/>
        <a:lstStyle/>
        <a:p>
          <a:r>
            <a:rPr lang="en-US" sz="1600" dirty="0" smtClean="0"/>
            <a:t>Created Tables</a:t>
          </a:r>
          <a:endParaRPr lang="en-US" sz="1600" dirty="0"/>
        </a:p>
      </dgm:t>
    </dgm:pt>
    <dgm:pt modelId="{52DCBDD5-10A8-4D57-BF41-D9F497B1488A}">
      <dgm:prSet custT="1"/>
      <dgm:spPr/>
      <dgm:t>
        <a:bodyPr/>
        <a:lstStyle/>
        <a:p>
          <a:r>
            <a:rPr lang="en-US" sz="2400" dirty="0" smtClean="0"/>
            <a:t>Implementation</a:t>
          </a:r>
        </a:p>
      </dgm:t>
    </dgm:pt>
    <dgm:pt modelId="{3A8DF587-F5CF-4A71-84D0-A058503F86CE}" type="sibTrans" cxnId="{C7B2B59D-BF77-48FC-AC89-211EFF5D3008}">
      <dgm:prSet/>
      <dgm:spPr/>
      <dgm:t>
        <a:bodyPr/>
        <a:lstStyle/>
        <a:p>
          <a:endParaRPr lang="en-US"/>
        </a:p>
      </dgm:t>
    </dgm:pt>
    <dgm:pt modelId="{AD5815AE-EB9E-46F2-8FB4-72C5F23312A6}" type="parTrans" cxnId="{C7B2B59D-BF77-48FC-AC89-211EFF5D3008}">
      <dgm:prSet/>
      <dgm:spPr/>
      <dgm:t>
        <a:bodyPr/>
        <a:lstStyle/>
        <a:p>
          <a:endParaRPr lang="en-US"/>
        </a:p>
      </dgm:t>
    </dgm:pt>
    <dgm:pt modelId="{154E8EEC-CF89-4974-BB21-D226328A5A2E}" type="sibTrans" cxnId="{D71460F7-978D-4568-9501-9B633CF3E6CA}">
      <dgm:prSet/>
      <dgm:spPr/>
      <dgm:t>
        <a:bodyPr/>
        <a:lstStyle/>
        <a:p>
          <a:endParaRPr lang="en-US"/>
        </a:p>
      </dgm:t>
    </dgm:pt>
    <dgm:pt modelId="{FD14073C-D46E-42B6-BDB5-40635C4AC2A1}" type="parTrans" cxnId="{D71460F7-978D-4568-9501-9B633CF3E6CA}">
      <dgm:prSet/>
      <dgm:spPr/>
      <dgm:t>
        <a:bodyPr/>
        <a:lstStyle/>
        <a:p>
          <a:endParaRPr lang="en-US"/>
        </a:p>
      </dgm:t>
    </dgm:pt>
    <dgm:pt modelId="{40B615BA-E204-411D-8BE1-C9C200D799EE}">
      <dgm:prSet custT="1"/>
      <dgm:spPr/>
      <dgm:t>
        <a:bodyPr/>
        <a:lstStyle/>
        <a:p>
          <a:r>
            <a:rPr lang="en-US" sz="1600" dirty="0" smtClean="0"/>
            <a:t>Developed Queries</a:t>
          </a:r>
          <a:endParaRPr lang="en-US" sz="1600" dirty="0"/>
        </a:p>
      </dgm:t>
    </dgm:pt>
    <dgm:pt modelId="{A1F96770-F258-4083-928D-375AB9B529C0}" type="sibTrans" cxnId="{C63A13FB-C56C-4031-BB0B-2752D91114DC}">
      <dgm:prSet/>
      <dgm:spPr/>
      <dgm:t>
        <a:bodyPr/>
        <a:lstStyle/>
        <a:p>
          <a:endParaRPr lang="en-US"/>
        </a:p>
      </dgm:t>
    </dgm:pt>
    <dgm:pt modelId="{746194AA-D365-49FF-8D39-324350B55186}" type="parTrans" cxnId="{C63A13FB-C56C-4031-BB0B-2752D91114DC}">
      <dgm:prSet/>
      <dgm:spPr/>
      <dgm:t>
        <a:bodyPr/>
        <a:lstStyle/>
        <a:p>
          <a:endParaRPr lang="en-US"/>
        </a:p>
      </dgm:t>
    </dgm:pt>
    <dgm:pt modelId="{944FBF3F-F133-4E29-B66F-5D2CF34F2A6E}">
      <dgm:prSet custT="1"/>
      <dgm:spPr/>
      <dgm:t>
        <a:bodyPr/>
        <a:lstStyle/>
        <a:p>
          <a:r>
            <a:rPr lang="en-US" sz="1600" dirty="0" smtClean="0"/>
            <a:t>Analysis made on the created Tables using graph and Map</a:t>
          </a:r>
          <a:endParaRPr lang="en-US" sz="1600" dirty="0"/>
        </a:p>
      </dgm:t>
    </dgm:pt>
    <dgm:pt modelId="{5C434BA6-55BA-4307-A64F-750AB6423DDF}" type="parTrans" cxnId="{B9B3F607-D754-4EAE-9038-310376C8762F}">
      <dgm:prSet/>
      <dgm:spPr/>
      <dgm:t>
        <a:bodyPr/>
        <a:lstStyle/>
        <a:p>
          <a:endParaRPr lang="en-US"/>
        </a:p>
      </dgm:t>
    </dgm:pt>
    <dgm:pt modelId="{C6C15862-1200-4DB9-8B1E-23B921D365EA}" type="sibTrans" cxnId="{B9B3F607-D754-4EAE-9038-310376C8762F}">
      <dgm:prSet/>
      <dgm:spPr/>
      <dgm:t>
        <a:bodyPr/>
        <a:lstStyle/>
        <a:p>
          <a:endParaRPr lang="en-US"/>
        </a:p>
      </dgm:t>
    </dgm:pt>
    <dgm:pt modelId="{32285992-0F2B-472D-9FBF-D52637142CCF}" type="pres">
      <dgm:prSet presAssocID="{B8E20BA5-EDDC-4A08-B640-85C0F0320B4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0C4342-5211-4A6F-A8D1-D2047E277ACD}" type="pres">
      <dgm:prSet presAssocID="{9AC8869E-365F-48CA-A387-E5E61578287A}" presName="parAndChTx" presStyleLbl="node1" presStyleIdx="0" presStyleCnt="5" custScaleX="214851" custScaleY="354434" custLinFactNeighborX="4365" custLinFactNeighborY="10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D36FD-2105-4052-AC4D-78DC1DB96F57}" type="pres">
      <dgm:prSet presAssocID="{AB80A588-D6B4-4A84-8CD6-9ED9D19FB430}" presName="parAndChSpace" presStyleCnt="0"/>
      <dgm:spPr/>
      <dgm:t>
        <a:bodyPr/>
        <a:lstStyle/>
        <a:p>
          <a:endParaRPr lang="en-US"/>
        </a:p>
      </dgm:t>
    </dgm:pt>
    <dgm:pt modelId="{7F516FC7-C4CE-4B53-B224-9B2A8216BE40}" type="pres">
      <dgm:prSet presAssocID="{5CB27A98-EA88-47B0-B119-D5A9F5A0347F}" presName="parAndChTx" presStyleLbl="node1" presStyleIdx="1" presStyleCnt="5" custScaleX="293512" custScaleY="3446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6DC3A-95B6-4C84-82C9-CFA64E0AFFB5}" type="pres">
      <dgm:prSet presAssocID="{2F63D491-C614-4D31-A0A9-FCEFAC484AF4}" presName="parAndChSpace" presStyleCnt="0"/>
      <dgm:spPr/>
      <dgm:t>
        <a:bodyPr/>
        <a:lstStyle/>
        <a:p>
          <a:endParaRPr lang="en-US"/>
        </a:p>
      </dgm:t>
    </dgm:pt>
    <dgm:pt modelId="{D87EFEB6-5861-4C5A-94B3-4F0E9C04343C}" type="pres">
      <dgm:prSet presAssocID="{F225613A-9D27-43DF-8212-A67F92DBC91D}" presName="parAndChTx" presStyleLbl="node1" presStyleIdx="2" presStyleCnt="5" custScaleX="362428" custScaleY="4883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1229F-CE60-40F8-9A62-05F459F4B886}" type="pres">
      <dgm:prSet presAssocID="{9EA17160-9BDC-41DB-8BA2-30BFB47D6C44}" presName="parAndChSpace" presStyleCnt="0"/>
      <dgm:spPr/>
      <dgm:t>
        <a:bodyPr/>
        <a:lstStyle/>
        <a:p>
          <a:endParaRPr lang="en-US"/>
        </a:p>
      </dgm:t>
    </dgm:pt>
    <dgm:pt modelId="{424552EE-7B13-4EFA-95E8-F939280AFB97}" type="pres">
      <dgm:prSet presAssocID="{52DCBDD5-10A8-4D57-BF41-D9F497B1488A}" presName="parAndChTx" presStyleLbl="node1" presStyleIdx="3" presStyleCnt="5" custScaleX="287873" custScaleY="3566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59A80-4CF2-40FB-AC6C-A16FC9373209}" type="pres">
      <dgm:prSet presAssocID="{3A8DF587-F5CF-4A71-84D0-A058503F86CE}" presName="parAndChSpace" presStyleCnt="0"/>
      <dgm:spPr/>
      <dgm:t>
        <a:bodyPr/>
        <a:lstStyle/>
        <a:p>
          <a:endParaRPr lang="en-US"/>
        </a:p>
      </dgm:t>
    </dgm:pt>
    <dgm:pt modelId="{BB25438A-C06D-4AA6-B9FC-843B7ACBD8ED}" type="pres">
      <dgm:prSet presAssocID="{66107526-80D5-4E2F-826A-3AC881828B37}" presName="parAndChTx" presStyleLbl="node1" presStyleIdx="4" presStyleCnt="5" custScaleX="234007" custScaleY="5003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C0DBA2-F222-4432-BE53-4ED11F2525DA}" type="presOf" srcId="{B967976A-E43C-42C8-B159-305E767C8D08}" destId="{D87EFEB6-5861-4C5A-94B3-4F0E9C04343C}" srcOrd="0" destOrd="1" presId="urn:microsoft.com/office/officeart/2005/8/layout/hChevron3"/>
    <dgm:cxn modelId="{2394610F-ABAA-4880-8BEC-4C7FD177C1B6}" srcId="{9AC8869E-365F-48CA-A387-E5E61578287A}" destId="{62A7ECE3-3F94-451E-8F4B-1213C0F96FE9}" srcOrd="1" destOrd="0" parTransId="{180CFBC3-C4CA-48B3-8228-583A765DE654}" sibTransId="{2D28A998-C3D9-46CD-A928-391EF7A3FF04}"/>
    <dgm:cxn modelId="{C4839DCA-C34A-45CE-92A0-DCA6DD167E7A}" type="presOf" srcId="{52DCBDD5-10A8-4D57-BF41-D9F497B1488A}" destId="{424552EE-7B13-4EFA-95E8-F939280AFB97}" srcOrd="0" destOrd="0" presId="urn:microsoft.com/office/officeart/2005/8/layout/hChevron3"/>
    <dgm:cxn modelId="{34FBAFF0-6F1F-4817-A3A2-7C75C51BB839}" srcId="{9AC8869E-365F-48CA-A387-E5E61578287A}" destId="{BDA11256-76DC-40E2-ACD6-49925035598B}" srcOrd="2" destOrd="0" parTransId="{2EC4B80F-66C6-4515-99E1-CABB9C32096E}" sibTransId="{DF4E8A39-4DE0-4CCE-8456-743C33D1752D}"/>
    <dgm:cxn modelId="{D71460F7-978D-4568-9501-9B633CF3E6CA}" srcId="{52DCBDD5-10A8-4D57-BF41-D9F497B1488A}" destId="{5C82DA28-B72A-4C7F-85CB-4423EB1507B8}" srcOrd="1" destOrd="0" parTransId="{FD14073C-D46E-42B6-BDB5-40635C4AC2A1}" sibTransId="{154E8EEC-CF89-4974-BB21-D226328A5A2E}"/>
    <dgm:cxn modelId="{F6A2A369-00D8-4A00-AB2F-9A457254854D}" type="presOf" srcId="{5C82DA28-B72A-4C7F-85CB-4423EB1507B8}" destId="{424552EE-7B13-4EFA-95E8-F939280AFB97}" srcOrd="0" destOrd="2" presId="urn:microsoft.com/office/officeart/2005/8/layout/hChevron3"/>
    <dgm:cxn modelId="{6F519A96-7DEF-4A26-B526-264087F1B493}" type="presOf" srcId="{66107526-80D5-4E2F-826A-3AC881828B37}" destId="{BB25438A-C06D-4AA6-B9FC-843B7ACBD8ED}" srcOrd="0" destOrd="0" presId="urn:microsoft.com/office/officeart/2005/8/layout/hChevron3"/>
    <dgm:cxn modelId="{95185371-6D15-48BE-BA27-EBEB39948D21}" srcId="{5CB27A98-EA88-47B0-B119-D5A9F5A0347F}" destId="{590760A0-4AD3-4266-AC48-0D58CAE201CC}" srcOrd="1" destOrd="0" parTransId="{6678F568-2E6C-423C-BB8F-77F12C414C7E}" sibTransId="{B9BE40D5-3A65-470F-A688-4219E7A38E3E}"/>
    <dgm:cxn modelId="{A8EE461C-285D-4CFB-A106-4DD6EF51FDCD}" srcId="{B8E20BA5-EDDC-4A08-B640-85C0F0320B48}" destId="{66107526-80D5-4E2F-826A-3AC881828B37}" srcOrd="4" destOrd="0" parTransId="{F6387FE4-5737-4F5F-8945-39B5326EFC11}" sibTransId="{65C13ED0-8C52-4406-BD99-7AE16695CF3B}"/>
    <dgm:cxn modelId="{E94A3285-FF3A-46F1-9D91-91142B6017E8}" type="presOf" srcId="{F225613A-9D27-43DF-8212-A67F92DBC91D}" destId="{D87EFEB6-5861-4C5A-94B3-4F0E9C04343C}" srcOrd="0" destOrd="0" presId="urn:microsoft.com/office/officeart/2005/8/layout/hChevron3"/>
    <dgm:cxn modelId="{F3BAC20C-8F65-4124-BB21-D86355356C37}" type="presOf" srcId="{62A7ECE3-3F94-451E-8F4B-1213C0F96FE9}" destId="{5B0C4342-5211-4A6F-A8D1-D2047E277ACD}" srcOrd="0" destOrd="2" presId="urn:microsoft.com/office/officeart/2005/8/layout/hChevron3"/>
    <dgm:cxn modelId="{EDBE1B02-ABB4-4727-B0FA-7A6C9E53DF06}" type="presOf" srcId="{9AC8869E-365F-48CA-A387-E5E61578287A}" destId="{5B0C4342-5211-4A6F-A8D1-D2047E277ACD}" srcOrd="0" destOrd="0" presId="urn:microsoft.com/office/officeart/2005/8/layout/hChevron3"/>
    <dgm:cxn modelId="{D44EDFFF-B5DE-4B82-B39C-405098C9609B}" type="presOf" srcId="{40B615BA-E204-411D-8BE1-C9C200D799EE}" destId="{424552EE-7B13-4EFA-95E8-F939280AFB97}" srcOrd="0" destOrd="1" presId="urn:microsoft.com/office/officeart/2005/8/layout/hChevron3"/>
    <dgm:cxn modelId="{E7999938-F448-48F8-9330-FDA53F296BA0}" srcId="{B8E20BA5-EDDC-4A08-B640-85C0F0320B48}" destId="{F225613A-9D27-43DF-8212-A67F92DBC91D}" srcOrd="2" destOrd="0" parTransId="{786145E8-B28E-47B0-8B00-61F39E5AA604}" sibTransId="{9EA17160-9BDC-41DB-8BA2-30BFB47D6C44}"/>
    <dgm:cxn modelId="{9BE5F897-0FDC-4D5A-89CF-6F174D648E68}" srcId="{B8E20BA5-EDDC-4A08-B640-85C0F0320B48}" destId="{9AC8869E-365F-48CA-A387-E5E61578287A}" srcOrd="0" destOrd="0" parTransId="{02C8B89A-EF17-4B9E-BF5A-5FF362AB272F}" sibTransId="{AB80A588-D6B4-4A84-8CD6-9ED9D19FB430}"/>
    <dgm:cxn modelId="{F5672508-5F27-4569-B210-0DE1285014C2}" type="presOf" srcId="{DB0E7CD1-BFB4-4449-B76C-E5E55018268D}" destId="{5B0C4342-5211-4A6F-A8D1-D2047E277ACD}" srcOrd="0" destOrd="1" presId="urn:microsoft.com/office/officeart/2005/8/layout/hChevron3"/>
    <dgm:cxn modelId="{193685B9-04A2-4653-BFFB-ED65438E59C7}" type="presOf" srcId="{B8E20BA5-EDDC-4A08-B640-85C0F0320B48}" destId="{32285992-0F2B-472D-9FBF-D52637142CCF}" srcOrd="0" destOrd="0" presId="urn:microsoft.com/office/officeart/2005/8/layout/hChevron3"/>
    <dgm:cxn modelId="{C63A13FB-C56C-4031-BB0B-2752D91114DC}" srcId="{52DCBDD5-10A8-4D57-BF41-D9F497B1488A}" destId="{40B615BA-E204-411D-8BE1-C9C200D799EE}" srcOrd="0" destOrd="0" parTransId="{746194AA-D365-49FF-8D39-324350B55186}" sibTransId="{A1F96770-F258-4083-928D-375AB9B529C0}"/>
    <dgm:cxn modelId="{067FC555-DFAF-4611-B99B-8727D9CE884B}" type="presOf" srcId="{F38CAD4C-4203-4784-9169-4CCF110F3252}" destId="{7F516FC7-C4CE-4B53-B224-9B2A8216BE40}" srcOrd="0" destOrd="1" presId="urn:microsoft.com/office/officeart/2005/8/layout/hChevron3"/>
    <dgm:cxn modelId="{07573660-000B-4925-8E85-F7C6A3A5E68A}" type="presOf" srcId="{5CB27A98-EA88-47B0-B119-D5A9F5A0347F}" destId="{7F516FC7-C4CE-4B53-B224-9B2A8216BE40}" srcOrd="0" destOrd="0" presId="urn:microsoft.com/office/officeart/2005/8/layout/hChevron3"/>
    <dgm:cxn modelId="{EA660175-632C-42DD-8455-ADB5D6FBBBC0}" srcId="{F225613A-9D27-43DF-8212-A67F92DBC91D}" destId="{B967976A-E43C-42C8-B159-305E767C8D08}" srcOrd="0" destOrd="0" parTransId="{1E000EA0-813E-48C6-A3E2-72E8E973EF0B}" sibTransId="{17B3641A-AFB1-4DEE-B4A3-292171AE415B}"/>
    <dgm:cxn modelId="{4E2E386E-0D8F-4DD9-91FE-5CF902D46893}" srcId="{B8E20BA5-EDDC-4A08-B640-85C0F0320B48}" destId="{5CB27A98-EA88-47B0-B119-D5A9F5A0347F}" srcOrd="1" destOrd="0" parTransId="{1E863EB3-3007-47DB-97F8-508B51AA766E}" sibTransId="{2F63D491-C614-4D31-A0A9-FCEFAC484AF4}"/>
    <dgm:cxn modelId="{C7B2B59D-BF77-48FC-AC89-211EFF5D3008}" srcId="{B8E20BA5-EDDC-4A08-B640-85C0F0320B48}" destId="{52DCBDD5-10A8-4D57-BF41-D9F497B1488A}" srcOrd="3" destOrd="0" parTransId="{AD5815AE-EB9E-46F2-8FB4-72C5F23312A6}" sibTransId="{3A8DF587-F5CF-4A71-84D0-A058503F86CE}"/>
    <dgm:cxn modelId="{61BE8740-6783-45D1-B56D-8AC0013AD170}" type="presOf" srcId="{590760A0-4AD3-4266-AC48-0D58CAE201CC}" destId="{7F516FC7-C4CE-4B53-B224-9B2A8216BE40}" srcOrd="0" destOrd="2" presId="urn:microsoft.com/office/officeart/2005/8/layout/hChevron3"/>
    <dgm:cxn modelId="{6FB1C4DE-B3C4-4BA3-93F2-4A11BEF1776C}" srcId="{5CB27A98-EA88-47B0-B119-D5A9F5A0347F}" destId="{F38CAD4C-4203-4784-9169-4CCF110F3252}" srcOrd="0" destOrd="0" parTransId="{F66A2D6B-2F44-4F6B-B85D-FE89DEF75E2C}" sibTransId="{55D6B1BD-BA4D-4DD6-A90C-4B52B3B9F905}"/>
    <dgm:cxn modelId="{7CF616AF-EE7B-4F2A-8FC7-9703CDEA8DF9}" srcId="{9AC8869E-365F-48CA-A387-E5E61578287A}" destId="{DB0E7CD1-BFB4-4449-B76C-E5E55018268D}" srcOrd="0" destOrd="0" parTransId="{8B5C658B-844A-40BE-8AF0-2FFABED5E529}" sibTransId="{6E05ACB4-D902-4481-BAE8-622B0A5F87E8}"/>
    <dgm:cxn modelId="{B9B3F607-D754-4EAE-9038-310376C8762F}" srcId="{66107526-80D5-4E2F-826A-3AC881828B37}" destId="{944FBF3F-F133-4E29-B66F-5D2CF34F2A6E}" srcOrd="0" destOrd="0" parTransId="{5C434BA6-55BA-4307-A64F-750AB6423DDF}" sibTransId="{C6C15862-1200-4DB9-8B1E-23B921D365EA}"/>
    <dgm:cxn modelId="{703A88F6-EB42-4EDF-9A8C-CD675285F575}" type="presOf" srcId="{944FBF3F-F133-4E29-B66F-5D2CF34F2A6E}" destId="{BB25438A-C06D-4AA6-B9FC-843B7ACBD8ED}" srcOrd="0" destOrd="1" presId="urn:microsoft.com/office/officeart/2005/8/layout/hChevron3"/>
    <dgm:cxn modelId="{53406F71-9400-49B4-8896-D6BC85F9D082}" type="presOf" srcId="{BDA11256-76DC-40E2-ACD6-49925035598B}" destId="{5B0C4342-5211-4A6F-A8D1-D2047E277ACD}" srcOrd="0" destOrd="3" presId="urn:microsoft.com/office/officeart/2005/8/layout/hChevron3"/>
    <dgm:cxn modelId="{B9B5A049-A62B-4AD3-AC9A-68DEB0B8A69A}" type="presParOf" srcId="{32285992-0F2B-472D-9FBF-D52637142CCF}" destId="{5B0C4342-5211-4A6F-A8D1-D2047E277ACD}" srcOrd="0" destOrd="0" presId="urn:microsoft.com/office/officeart/2005/8/layout/hChevron3"/>
    <dgm:cxn modelId="{59598BC9-968E-4AD3-A334-34AB27921978}" type="presParOf" srcId="{32285992-0F2B-472D-9FBF-D52637142CCF}" destId="{4D4D36FD-2105-4052-AC4D-78DC1DB96F57}" srcOrd="1" destOrd="0" presId="urn:microsoft.com/office/officeart/2005/8/layout/hChevron3"/>
    <dgm:cxn modelId="{46DA0E5B-5890-4659-8ADF-0E8E0A5565BC}" type="presParOf" srcId="{32285992-0F2B-472D-9FBF-D52637142CCF}" destId="{7F516FC7-C4CE-4B53-B224-9B2A8216BE40}" srcOrd="2" destOrd="0" presId="urn:microsoft.com/office/officeart/2005/8/layout/hChevron3"/>
    <dgm:cxn modelId="{42BB953E-F210-499F-B8C9-6EAB28E99221}" type="presParOf" srcId="{32285992-0F2B-472D-9FBF-D52637142CCF}" destId="{0416DC3A-95B6-4C84-82C9-CFA64E0AFFB5}" srcOrd="3" destOrd="0" presId="urn:microsoft.com/office/officeart/2005/8/layout/hChevron3"/>
    <dgm:cxn modelId="{96154015-AA3A-4CA8-A140-DB87803144B5}" type="presParOf" srcId="{32285992-0F2B-472D-9FBF-D52637142CCF}" destId="{D87EFEB6-5861-4C5A-94B3-4F0E9C04343C}" srcOrd="4" destOrd="0" presId="urn:microsoft.com/office/officeart/2005/8/layout/hChevron3"/>
    <dgm:cxn modelId="{EE57F1BE-B151-4D9C-B9DE-43C579EB2DAF}" type="presParOf" srcId="{32285992-0F2B-472D-9FBF-D52637142CCF}" destId="{14D1229F-CE60-40F8-9A62-05F459F4B886}" srcOrd="5" destOrd="0" presId="urn:microsoft.com/office/officeart/2005/8/layout/hChevron3"/>
    <dgm:cxn modelId="{55FEF7EA-1CC9-479F-A59C-D8223509CDF1}" type="presParOf" srcId="{32285992-0F2B-472D-9FBF-D52637142CCF}" destId="{424552EE-7B13-4EFA-95E8-F939280AFB97}" srcOrd="6" destOrd="0" presId="urn:microsoft.com/office/officeart/2005/8/layout/hChevron3"/>
    <dgm:cxn modelId="{FBA28F62-3712-43EC-A5B8-60680B240231}" type="presParOf" srcId="{32285992-0F2B-472D-9FBF-D52637142CCF}" destId="{FB259A80-4CF2-40FB-AC6C-A16FC9373209}" srcOrd="7" destOrd="0" presId="urn:microsoft.com/office/officeart/2005/8/layout/hChevron3"/>
    <dgm:cxn modelId="{BE076888-5625-4B05-841C-0423BB100841}" type="presParOf" srcId="{32285992-0F2B-472D-9FBF-D52637142CCF}" destId="{BB25438A-C06D-4AA6-B9FC-843B7ACBD8E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5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1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50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8554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56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7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46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7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7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2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2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5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8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BA2E91-7C0F-4EAC-A1A1-BF819DB3CE27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C55FE00-307F-41F2-B402-1849425D5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68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kmarvan/Analysis_and_visualization_of_racial_profiling_prohobition_project_traffic_data" TargetMode="External"/><Relationship Id="rId2" Type="http://schemas.openxmlformats.org/officeDocument/2006/relationships/hyperlink" Target="https://catalog.data.gov/dataset/racial-profiling-prohibition-project-traffic-stop-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63639"/>
            <a:ext cx="9144000" cy="862885"/>
          </a:xfrm>
        </p:spPr>
        <p:txBody>
          <a:bodyPr>
            <a:noAutofit/>
          </a:bodyPr>
          <a:lstStyle/>
          <a:p>
            <a:r>
              <a:rPr lang="en-US" sz="6600" dirty="0" smtClean="0"/>
              <a:t>    Analysis and Visualization of </a:t>
            </a:r>
            <a:br>
              <a:rPr lang="en-US" sz="6600" dirty="0" smtClean="0"/>
            </a:br>
            <a:r>
              <a:rPr lang="en-US" sz="6600" dirty="0" smtClean="0"/>
              <a:t>Racial </a:t>
            </a:r>
            <a:r>
              <a:rPr lang="en-US" sz="6600" dirty="0"/>
              <a:t>P</a:t>
            </a:r>
            <a:r>
              <a:rPr lang="en-US" sz="6600" dirty="0" smtClean="0"/>
              <a:t>rofile </a:t>
            </a:r>
            <a:r>
              <a:rPr lang="en-US" sz="6600" dirty="0"/>
              <a:t>P</a:t>
            </a:r>
            <a:r>
              <a:rPr lang="en-US" sz="6600" dirty="0" smtClean="0"/>
              <a:t>rohibition </a:t>
            </a:r>
            <a:r>
              <a:rPr lang="en-US" sz="6600" dirty="0"/>
              <a:t>T</a:t>
            </a:r>
            <a:r>
              <a:rPr lang="en-US" sz="6600" dirty="0" smtClean="0"/>
              <a:t>raffic </a:t>
            </a:r>
            <a:br>
              <a:rPr lang="en-US" sz="6600" dirty="0" smtClean="0"/>
            </a:br>
            <a:r>
              <a:rPr lang="en-US" sz="6600" dirty="0" smtClean="0"/>
              <a:t>Data 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79561"/>
            <a:ext cx="9144000" cy="2978239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Presented By</a:t>
            </a:r>
          </a:p>
          <a:p>
            <a:r>
              <a:rPr lang="en-US" dirty="0" err="1" smtClean="0"/>
              <a:t>Jyoti</a:t>
            </a:r>
            <a:r>
              <a:rPr lang="en-US" dirty="0" smtClean="0"/>
              <a:t> </a:t>
            </a:r>
            <a:r>
              <a:rPr lang="en-US" dirty="0" err="1" smtClean="0"/>
              <a:t>Pati</a:t>
            </a:r>
            <a:endParaRPr lang="en-US" dirty="0" smtClean="0"/>
          </a:p>
          <a:p>
            <a:r>
              <a:rPr lang="en-US" dirty="0" smtClean="0"/>
              <a:t>Krishna Marvaniya</a:t>
            </a:r>
          </a:p>
          <a:p>
            <a:r>
              <a:rPr lang="en-US" dirty="0" smtClean="0"/>
              <a:t>Ravi </a:t>
            </a:r>
            <a:r>
              <a:rPr lang="en-US" dirty="0" err="1" smtClean="0"/>
              <a:t>Bhadana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Hive Query in </a:t>
            </a:r>
            <a:r>
              <a:rPr lang="en-US" dirty="0" err="1" smtClean="0"/>
              <a:t>HDinsight</a:t>
            </a:r>
            <a:r>
              <a:rPr lang="en-US" dirty="0" smtClean="0"/>
              <a:t> Query Console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89" y="1825625"/>
            <a:ext cx="10174310" cy="4351338"/>
          </a:xfrm>
        </p:spPr>
      </p:pic>
    </p:spTree>
    <p:extLst>
      <p:ext uri="{BB962C8B-B14F-4D97-AF65-F5344CB8AC3E}">
        <p14:creationId xmlns:p14="http://schemas.microsoft.com/office/powerpoint/2010/main" val="222801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Algorithms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K-Means Clustering</a:t>
            </a:r>
          </a:p>
          <a:p>
            <a:pPr lvl="1"/>
            <a:r>
              <a:rPr lang="en-US" dirty="0" smtClean="0"/>
              <a:t>High intra cluster similarity</a:t>
            </a:r>
          </a:p>
          <a:p>
            <a:pPr lvl="1"/>
            <a:r>
              <a:rPr lang="en-US" dirty="0" smtClean="0"/>
              <a:t>Low inter cluster similarity</a:t>
            </a:r>
          </a:p>
          <a:p>
            <a:pPr lvl="1"/>
            <a:r>
              <a:rPr lang="en-US" dirty="0" smtClean="0"/>
              <a:t>Finding natural groupings among objects</a:t>
            </a:r>
          </a:p>
          <a:p>
            <a:r>
              <a:rPr lang="en-US" dirty="0" smtClean="0"/>
              <a:t>Population – Reporting Officer</a:t>
            </a:r>
          </a:p>
          <a:p>
            <a:r>
              <a:rPr lang="en-US" dirty="0" smtClean="0"/>
              <a:t>Attributes – Intervention Disposition Code, Subject Race Code</a:t>
            </a:r>
          </a:p>
          <a:p>
            <a:pPr lvl="1"/>
            <a:r>
              <a:rPr lang="en-US" dirty="0" smtClean="0"/>
              <a:t>Intervention Disposition Code -&gt; </a:t>
            </a:r>
          </a:p>
          <a:p>
            <a:pPr lvl="2"/>
            <a:r>
              <a:rPr lang="en-US" dirty="0" smtClean="0"/>
              <a:t>Verbal Warning, NA, no disposition = 0</a:t>
            </a:r>
          </a:p>
          <a:p>
            <a:pPr lvl="2"/>
            <a:r>
              <a:rPr lang="en-US" dirty="0" smtClean="0"/>
              <a:t>Written Warning, Fine = 1</a:t>
            </a:r>
            <a:endParaRPr lang="en-US" dirty="0"/>
          </a:p>
          <a:p>
            <a:pPr lvl="1"/>
            <a:r>
              <a:rPr lang="en-US" dirty="0" smtClean="0"/>
              <a:t>Subject Race Code -&gt; White = 0 and Non-white = 1</a:t>
            </a:r>
          </a:p>
          <a:p>
            <a:r>
              <a:rPr lang="en-US" dirty="0" smtClean="0"/>
              <a:t>K = 4, Iterations = 3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Algorithms </a:t>
            </a:r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424899"/>
              </p:ext>
            </p:extLst>
          </p:nvPr>
        </p:nvGraphicFramePr>
        <p:xfrm>
          <a:off x="1120776" y="2346325"/>
          <a:ext cx="10233024" cy="21234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11008"/>
                <a:gridCol w="3411008"/>
                <a:gridCol w="34110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of Reporting officers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tending to racial bias, Harsh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Tending towards racial bias, Harsh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tending to racial bias, not harsh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Tending towards racial bias, Harsh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120776" y="1690688"/>
            <a:ext cx="193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Result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338333"/>
              </p:ext>
            </p:extLst>
          </p:nvPr>
        </p:nvGraphicFramePr>
        <p:xfrm>
          <a:off x="1120776" y="5021082"/>
          <a:ext cx="1061611" cy="4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Packager Shell Object" showAsIcon="1" r:id="rId3" imgW="1060560" imgH="491040" progId="Package">
                  <p:embed/>
                </p:oleObj>
              </mc:Choice>
              <mc:Fallback>
                <p:oleObj name="Packager Shell Object" showAsIcon="1" r:id="rId3" imgW="106056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0776" y="5021082"/>
                        <a:ext cx="1061611" cy="4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17745" y="6063474"/>
            <a:ext cx="1021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the detail working of K-Means algorithm, please refer to “</a:t>
            </a:r>
            <a:r>
              <a:rPr lang="en-IN" dirty="0" smtClean="0"/>
              <a:t>K </a:t>
            </a:r>
            <a:r>
              <a:rPr lang="en-IN" dirty="0"/>
              <a:t>Means clustering </a:t>
            </a:r>
            <a:r>
              <a:rPr lang="en-IN" dirty="0" smtClean="0"/>
              <a:t>Euclidian Distance.xlsx”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069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1391" y="3078051"/>
            <a:ext cx="4413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VISUALIZATION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6917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Algorithms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31" t="17535" r="6271" b="98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Algorithms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831" t="17882" r="5393" b="109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Algorithms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154" t="19487" r="17008" b="114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7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Incidents by Location and Race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41" t="19791" r="20912" b="11979"/>
          <a:stretch/>
        </p:blipFill>
        <p:spPr>
          <a:xfrm>
            <a:off x="4156859" y="1928656"/>
            <a:ext cx="7196941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429" y="3010481"/>
            <a:ext cx="3039414" cy="1477328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smtClean="0"/>
              <a:t>Incident </a:t>
            </a:r>
            <a:r>
              <a:rPr lang="en-US" dirty="0"/>
              <a:t>AS </a:t>
            </a:r>
          </a:p>
          <a:p>
            <a:r>
              <a:rPr lang="en-US" dirty="0"/>
              <a:t>Select  </a:t>
            </a:r>
            <a:r>
              <a:rPr lang="en-US" dirty="0" err="1" smtClean="0"/>
              <a:t>Incident_Location_Name</a:t>
            </a:r>
            <a:r>
              <a:rPr lang="en-US" dirty="0" smtClean="0"/>
              <a:t> ,  </a:t>
            </a:r>
            <a:r>
              <a:rPr lang="en-US" dirty="0" err="1" smtClean="0"/>
              <a:t>Subject_Race_Code</a:t>
            </a:r>
            <a:r>
              <a:rPr lang="en-US" dirty="0" smtClean="0"/>
              <a:t>  </a:t>
            </a:r>
            <a:r>
              <a:rPr lang="en-US" dirty="0"/>
              <a:t>from traffic_data</a:t>
            </a:r>
          </a:p>
        </p:txBody>
      </p:sp>
    </p:spTree>
    <p:extLst>
      <p:ext uri="{BB962C8B-B14F-4D97-AF65-F5344CB8AC3E}">
        <p14:creationId xmlns:p14="http://schemas.microsoft.com/office/powerpoint/2010/main" val="130956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Days </a:t>
            </a:r>
            <a:r>
              <a:rPr lang="en-US" dirty="0"/>
              <a:t>of the </a:t>
            </a:r>
            <a:r>
              <a:rPr lang="en-US" dirty="0" smtClean="0"/>
              <a:t>week/year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52316" y="1825624"/>
            <a:ext cx="4515118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20969" y="1825624"/>
            <a:ext cx="4584879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TABLE days AS </a:t>
            </a:r>
          </a:p>
          <a:p>
            <a:r>
              <a:rPr lang="en-US" dirty="0"/>
              <a:t>Select </a:t>
            </a:r>
            <a:r>
              <a:rPr lang="en-US" dirty="0" smtClean="0"/>
              <a:t> </a:t>
            </a:r>
            <a:r>
              <a:rPr lang="en-US" dirty="0" err="1"/>
              <a:t>Day_Of_Week</a:t>
            </a:r>
            <a:r>
              <a:rPr lang="en-US" dirty="0"/>
              <a:t>  from traffic_data;</a:t>
            </a:r>
          </a:p>
        </p:txBody>
      </p:sp>
    </p:spTree>
    <p:extLst>
      <p:ext uri="{BB962C8B-B14F-4D97-AF65-F5344CB8AC3E}">
        <p14:creationId xmlns:p14="http://schemas.microsoft.com/office/powerpoint/2010/main" val="1070825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078" y="147190"/>
            <a:ext cx="10515600" cy="1325563"/>
          </a:xfrm>
        </p:spPr>
        <p:txBody>
          <a:bodyPr/>
          <a:lstStyle/>
          <a:p>
            <a:r>
              <a:rPr lang="en-US" dirty="0" smtClean="0"/>
              <a:t>                Subject </a:t>
            </a:r>
            <a:r>
              <a:rPr lang="en-US" dirty="0"/>
              <a:t>Race Code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66704" y="1472753"/>
            <a:ext cx="4750156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077790" y="5934670"/>
            <a:ext cx="806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Officer perception of race: W - White B - Black I - Indian America/Alaskan Native A- Asian/Pacific Islander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0614" y="2099256"/>
            <a:ext cx="3142445" cy="120032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TABLE R</a:t>
            </a:r>
            <a:r>
              <a:rPr lang="en-US" dirty="0" smtClean="0"/>
              <a:t>ace </a:t>
            </a:r>
            <a:r>
              <a:rPr lang="en-US" dirty="0"/>
              <a:t>AS </a:t>
            </a:r>
          </a:p>
          <a:p>
            <a:r>
              <a:rPr lang="en-US" dirty="0"/>
              <a:t>Select  </a:t>
            </a:r>
            <a:r>
              <a:rPr lang="en-US" dirty="0" err="1" smtClean="0"/>
              <a:t>Subject_Race_Code</a:t>
            </a:r>
            <a:r>
              <a:rPr lang="en-US" dirty="0" smtClean="0"/>
              <a:t>  </a:t>
            </a:r>
            <a:r>
              <a:rPr lang="en-US" dirty="0"/>
              <a:t>from traffic_data;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3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SDLC</a:t>
            </a:r>
          </a:p>
          <a:p>
            <a:r>
              <a:rPr lang="en-US" dirty="0" smtClean="0"/>
              <a:t>Dataset specifications</a:t>
            </a:r>
          </a:p>
          <a:p>
            <a:r>
              <a:rPr lang="en-US" dirty="0" smtClean="0"/>
              <a:t>Tools Used</a:t>
            </a:r>
          </a:p>
          <a:p>
            <a:r>
              <a:rPr lang="en-US" dirty="0" smtClean="0"/>
              <a:t>Machine Learning Algorithm</a:t>
            </a:r>
          </a:p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Hive Queries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3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Intervention </a:t>
            </a:r>
            <a:r>
              <a:rPr lang="en-US" dirty="0"/>
              <a:t>Location Name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49285" y="1825625"/>
            <a:ext cx="430175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07583" y="2318197"/>
            <a:ext cx="3696237" cy="120032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smtClean="0"/>
              <a:t>location </a:t>
            </a:r>
            <a:r>
              <a:rPr lang="en-US" dirty="0"/>
              <a:t>AS </a:t>
            </a:r>
          </a:p>
          <a:p>
            <a:r>
              <a:rPr lang="en-US" dirty="0"/>
              <a:t>Select  </a:t>
            </a:r>
            <a:r>
              <a:rPr lang="en-US" dirty="0" err="1" smtClean="0"/>
              <a:t>Intervention_Location_Name</a:t>
            </a:r>
            <a:r>
              <a:rPr lang="en-US" dirty="0" smtClean="0"/>
              <a:t> </a:t>
            </a:r>
            <a:r>
              <a:rPr lang="en-US" dirty="0"/>
              <a:t>from traffic_data;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8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657" y="113696"/>
            <a:ext cx="10515600" cy="1325563"/>
          </a:xfrm>
        </p:spPr>
        <p:txBody>
          <a:bodyPr/>
          <a:lstStyle/>
          <a:p>
            <a:r>
              <a:rPr lang="en-US" dirty="0" smtClean="0"/>
              <a:t>      Intervention </a:t>
            </a:r>
            <a:r>
              <a:rPr lang="en-US" dirty="0"/>
              <a:t>Duration Code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77318" y="1439259"/>
            <a:ext cx="445609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08657" y="6104586"/>
            <a:ext cx="978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Duration </a:t>
            </a:r>
            <a:r>
              <a:rPr lang="en-US" dirty="0"/>
              <a:t>of Stop: 1= 15 minutes or less 2= 16 to 30 minutes 3 = Greater than 30 minutes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36372" y="2021983"/>
            <a:ext cx="4069724" cy="923330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smtClean="0"/>
              <a:t>duration </a:t>
            </a:r>
            <a:r>
              <a:rPr lang="en-US" dirty="0"/>
              <a:t>AS </a:t>
            </a:r>
          </a:p>
          <a:p>
            <a:r>
              <a:rPr lang="en-US" dirty="0"/>
              <a:t>Select  </a:t>
            </a:r>
            <a:r>
              <a:rPr lang="en-US" dirty="0" err="1" smtClean="0"/>
              <a:t>Intervention_Duration_Code</a:t>
            </a:r>
            <a:r>
              <a:rPr lang="en-US" dirty="0" smtClean="0"/>
              <a:t>  </a:t>
            </a:r>
            <a:r>
              <a:rPr lang="en-US" dirty="0"/>
              <a:t>from traffic_data;</a:t>
            </a:r>
          </a:p>
        </p:txBody>
      </p:sp>
    </p:spTree>
    <p:extLst>
      <p:ext uri="{BB962C8B-B14F-4D97-AF65-F5344CB8AC3E}">
        <p14:creationId xmlns:p14="http://schemas.microsoft.com/office/powerpoint/2010/main" val="232546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Intervention </a:t>
            </a:r>
            <a:r>
              <a:rPr lang="en-US" dirty="0"/>
              <a:t>Disposition Code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22772" y="1542289"/>
            <a:ext cx="4314422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44710" y="6091707"/>
            <a:ext cx="807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the stop: Uniform Arrest Repot: U Misdemeanor Summons: M Infraction Ticket: I Written Warning: W Verbal Warning: V No Disposition: N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96980" y="2189408"/>
            <a:ext cx="3889420" cy="120032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smtClean="0"/>
              <a:t>disposition </a:t>
            </a:r>
            <a:r>
              <a:rPr lang="en-US" dirty="0"/>
              <a:t>AS </a:t>
            </a:r>
          </a:p>
          <a:p>
            <a:r>
              <a:rPr lang="en-US" dirty="0"/>
              <a:t>Select </a:t>
            </a:r>
            <a:r>
              <a:rPr lang="en-US" dirty="0" err="1" smtClean="0"/>
              <a:t>Intervention_Disposition_Code</a:t>
            </a:r>
            <a:r>
              <a:rPr lang="en-US" dirty="0" smtClean="0"/>
              <a:t> from </a:t>
            </a:r>
            <a:r>
              <a:rPr lang="en-US" dirty="0"/>
              <a:t>traffic_data;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87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Intervention </a:t>
            </a:r>
            <a:r>
              <a:rPr lang="en-US" dirty="0"/>
              <a:t>Reason Code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30344" y="1690688"/>
            <a:ext cx="5223456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59865" y="6117465"/>
            <a:ext cx="813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Nature of the Stop: Investigation: I Violation: V Equipment: E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189408"/>
            <a:ext cx="4120166" cy="120032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smtClean="0"/>
              <a:t>reason </a:t>
            </a:r>
            <a:r>
              <a:rPr lang="en-US" dirty="0"/>
              <a:t>AS </a:t>
            </a:r>
          </a:p>
          <a:p>
            <a:r>
              <a:rPr lang="en-US" dirty="0"/>
              <a:t>Select </a:t>
            </a:r>
            <a:r>
              <a:rPr lang="en-US" dirty="0" smtClean="0"/>
              <a:t>Intervention_Reason_Code from </a:t>
            </a:r>
            <a:r>
              <a:rPr lang="en-US" dirty="0"/>
              <a:t>traffic_data;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8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       Subject </a:t>
            </a:r>
            <a:r>
              <a:rPr lang="en-US" dirty="0"/>
              <a:t>Sex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83368" y="1690688"/>
            <a:ext cx="564094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97025" y="6211669"/>
            <a:ext cx="548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Male: M Female: F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45465" y="2730321"/>
            <a:ext cx="2640169" cy="1477328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TABLE </a:t>
            </a:r>
            <a:r>
              <a:rPr lang="en-US" dirty="0" smtClean="0"/>
              <a:t>Sex_code </a:t>
            </a:r>
            <a:r>
              <a:rPr lang="en-US" dirty="0"/>
              <a:t>AS </a:t>
            </a:r>
          </a:p>
          <a:p>
            <a:r>
              <a:rPr lang="en-US" dirty="0"/>
              <a:t>Select  </a:t>
            </a:r>
            <a:r>
              <a:rPr lang="en-US" dirty="0" smtClean="0"/>
              <a:t>Subject_Sex_Code from </a:t>
            </a:r>
            <a:r>
              <a:rPr lang="en-US" dirty="0"/>
              <a:t>traffic_data;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5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Subject </a:t>
            </a:r>
            <a:r>
              <a:rPr lang="en-US" dirty="0"/>
              <a:t>Age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76541" y="1690688"/>
            <a:ext cx="7477259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18186" y="2047741"/>
            <a:ext cx="2485622" cy="120032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 TABLE Age AS </a:t>
            </a:r>
          </a:p>
          <a:p>
            <a:r>
              <a:rPr lang="en-US" dirty="0"/>
              <a:t>Select  Subject_Age from traffic_data;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6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analysis since changes to the Alvin W. Penn Act went into effect in October </a:t>
            </a:r>
            <a:r>
              <a:rPr lang="en-US" dirty="0" smtClean="0"/>
              <a:t>2013</a:t>
            </a:r>
          </a:p>
          <a:p>
            <a:r>
              <a:rPr lang="en-US" dirty="0" smtClean="0"/>
              <a:t>Steps taken by </a:t>
            </a:r>
            <a:r>
              <a:rPr lang="en-US" dirty="0"/>
              <a:t>the IMRP (Institute for Regional and Municipal Policy) a</a:t>
            </a:r>
            <a:r>
              <a:rPr lang="en-US" dirty="0" smtClean="0"/>
              <a:t>s </a:t>
            </a:r>
            <a:r>
              <a:rPr lang="en-US" dirty="0"/>
              <a:t>part of the Connecticut Racial Profiling Prohibition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"The </a:t>
            </a:r>
            <a:r>
              <a:rPr lang="en-US" dirty="0"/>
              <a:t>data indicates that Connecticut is well positioned to lead the nation in addressing the issue of racial profiling and increasing trust between the public and law enforcement</a:t>
            </a:r>
            <a:r>
              <a:rPr lang="en-US" dirty="0" smtClean="0"/>
              <a:t>.“</a:t>
            </a:r>
          </a:p>
          <a:p>
            <a:r>
              <a:rPr lang="en-US" dirty="0" smtClean="0"/>
              <a:t>Our Motivation for choosing </a:t>
            </a:r>
            <a:r>
              <a:rPr lang="en-US" dirty="0"/>
              <a:t>this dataset - #</a:t>
            </a:r>
            <a:r>
              <a:rPr lang="en-US" dirty="0" err="1" smtClean="0"/>
              <a:t>OscarsSoWhite</a:t>
            </a:r>
            <a:r>
              <a:rPr lang="en-US" dirty="0" smtClean="0"/>
              <a:t> in a country made </a:t>
            </a:r>
            <a:r>
              <a:rPr lang="en-US" smtClean="0"/>
              <a:t>of immigrants by and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5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Development life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021411"/>
              </p:ext>
            </p:extLst>
          </p:nvPr>
        </p:nvGraphicFramePr>
        <p:xfrm>
          <a:off x="1120775" y="1825625"/>
          <a:ext cx="1058612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402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Dataset 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catalog.data.gov/dataset/racial-profiling-prohibition-project-traffic-stop-data</a:t>
            </a:r>
            <a:endParaRPr lang="en-US" dirty="0" smtClean="0"/>
          </a:p>
          <a:p>
            <a:r>
              <a:rPr lang="en-US" dirty="0" smtClean="0"/>
              <a:t>Dataset size: 175MB</a:t>
            </a:r>
          </a:p>
          <a:p>
            <a:r>
              <a:rPr lang="en-US" dirty="0" smtClean="0"/>
              <a:t>Specification </a:t>
            </a:r>
            <a:r>
              <a:rPr lang="en-US" dirty="0"/>
              <a:t>of experimental equipment:</a:t>
            </a:r>
          </a:p>
          <a:p>
            <a:pPr marL="0" indent="0">
              <a:buNone/>
            </a:pPr>
            <a:r>
              <a:rPr lang="en-US" dirty="0"/>
              <a:t>                Number Of Nodes : 4  (Worker node:A7 &amp; Head Node:A3)</a:t>
            </a:r>
          </a:p>
          <a:p>
            <a:pPr marL="0" indent="0">
              <a:buNone/>
            </a:pPr>
            <a:r>
              <a:rPr lang="en-US" dirty="0"/>
              <a:t>                Memory Size: 605GB(Worker node) &amp; 285GB(Head node)</a:t>
            </a:r>
          </a:p>
          <a:p>
            <a:pPr marL="0" indent="0">
              <a:buNone/>
            </a:pPr>
            <a:r>
              <a:rPr lang="en-US" dirty="0"/>
              <a:t>                CPU/core speed: 56GB(Worker node) &amp; 7GB(Head node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3"/>
              </a:rPr>
              <a:t>GitHub URL: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github.com/Jyopa/CIS520_Project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8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Azure HDInsight Cluster</a:t>
            </a:r>
          </a:p>
          <a:p>
            <a:r>
              <a:rPr lang="en-US" dirty="0" smtClean="0"/>
              <a:t>Azure Management Studio</a:t>
            </a:r>
          </a:p>
          <a:p>
            <a:r>
              <a:rPr lang="en-US" dirty="0" smtClean="0"/>
              <a:t>Microsoft Excel</a:t>
            </a:r>
          </a:p>
          <a:p>
            <a:r>
              <a:rPr lang="en-US" dirty="0" smtClean="0"/>
              <a:t>Tableau</a:t>
            </a:r>
          </a:p>
          <a:p>
            <a:r>
              <a:rPr lang="en-US" dirty="0" smtClean="0"/>
              <a:t>Power BI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err="1" smtClean="0"/>
              <a:t>Hdinsight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5624"/>
            <a:ext cx="10651434" cy="4694445"/>
          </a:xfrm>
        </p:spPr>
      </p:pic>
    </p:spTree>
    <p:extLst>
      <p:ext uri="{BB962C8B-B14F-4D97-AF65-F5344CB8AC3E}">
        <p14:creationId xmlns:p14="http://schemas.microsoft.com/office/powerpoint/2010/main" val="212484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Storage Account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25624"/>
            <a:ext cx="10662634" cy="47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2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Uploading data using Azure Management Studio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77141"/>
            <a:ext cx="9980053" cy="45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0267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</TotalTime>
  <Words>614</Words>
  <Application>Microsoft Office PowerPoint</Application>
  <PresentationFormat>Widescreen</PresentationFormat>
  <Paragraphs>119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Corbel</vt:lpstr>
      <vt:lpstr>Depth</vt:lpstr>
      <vt:lpstr>Packager Shell Object</vt:lpstr>
      <vt:lpstr>    Analysis and Visualization of  Racial Profile Prohibition Traffic  Data </vt:lpstr>
      <vt:lpstr>Table of content</vt:lpstr>
      <vt:lpstr>What is Our Project</vt:lpstr>
      <vt:lpstr>System Development life Cycle</vt:lpstr>
      <vt:lpstr>Dataset Specifications</vt:lpstr>
      <vt:lpstr>Tools Used</vt:lpstr>
      <vt:lpstr>Creating Hdinsight Cluster</vt:lpstr>
      <vt:lpstr>Creating Storage Account</vt:lpstr>
      <vt:lpstr>Uploading data using Azure Management Studio</vt:lpstr>
      <vt:lpstr>Run Hive Query in HDinsight Query Console</vt:lpstr>
      <vt:lpstr>                      Algorithms </vt:lpstr>
      <vt:lpstr>                      Algorithms </vt:lpstr>
      <vt:lpstr>PowerPoint Presentation</vt:lpstr>
      <vt:lpstr>                      Algorithms </vt:lpstr>
      <vt:lpstr>                      Algorithms </vt:lpstr>
      <vt:lpstr>                      Algorithms </vt:lpstr>
      <vt:lpstr>Total Incidents by Location and Race</vt:lpstr>
      <vt:lpstr>           Days of the week/year </vt:lpstr>
      <vt:lpstr>                Subject Race Code</vt:lpstr>
      <vt:lpstr>      Intervention Location Name</vt:lpstr>
      <vt:lpstr>      Intervention Duration Code</vt:lpstr>
      <vt:lpstr>     Intervention Disposition Code</vt:lpstr>
      <vt:lpstr>      Intervention Reason Code</vt:lpstr>
      <vt:lpstr>               Subject Sex Code</vt:lpstr>
      <vt:lpstr>                     Subject Age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Visualization of  racial profile prohibition traffic  data</dc:title>
  <dc:creator>krishna marvaniya</dc:creator>
  <cp:lastModifiedBy>Chinmay Upadhyay</cp:lastModifiedBy>
  <cp:revision>58</cp:revision>
  <dcterms:created xsi:type="dcterms:W3CDTF">2016-03-13T23:40:10Z</dcterms:created>
  <dcterms:modified xsi:type="dcterms:W3CDTF">2016-03-22T17:29:58Z</dcterms:modified>
</cp:coreProperties>
</file>